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93" r:id="rId3"/>
    <p:sldId id="321" r:id="rId4"/>
    <p:sldId id="319" r:id="rId5"/>
    <p:sldId id="310" r:id="rId6"/>
    <p:sldId id="313" r:id="rId7"/>
    <p:sldId id="311" r:id="rId8"/>
    <p:sldId id="300" r:id="rId9"/>
    <p:sldId id="301" r:id="rId10"/>
    <p:sldId id="302" r:id="rId11"/>
    <p:sldId id="320" r:id="rId12"/>
    <p:sldId id="317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D5FF14-5061-42C0-A4AA-E3F584AD1538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C7B199-1A8F-4841-A494-77C0602925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212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CF1E82-97A9-400F-9A44-C6F6454D1A93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F2F9D7-E9B4-478B-BED9-FF38A32A0E3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323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1D54B3-3B1D-4E04-9183-0E4452A1A063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</a:rPr>
            </a:br>
            <a:r>
              <a:rPr lang="en-US" b="1" dirty="0" smtClean="0">
                <a:latin typeface="Arial" pitchFamily="34" charset="0"/>
              </a:rPr>
              <a:t>Glossary: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latin typeface="Arial" pitchFamily="34" charset="0"/>
              </a:rPr>
              <a:t>Cavity:</a:t>
            </a:r>
            <a:r>
              <a:rPr lang="en-US" dirty="0" smtClean="0">
                <a:latin typeface="Arial" pitchFamily="34" charset="0"/>
              </a:rPr>
              <a:t> An area of decay in a tooth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AA9B9C-40AF-8048-B9E5-D0B8188A1EFF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F1B39E-D002-AD46-AFF4-58BC08631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67428"/>
            <a:ext cx="7662864" cy="1582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Lactobacilli  </a:t>
            </a:r>
            <a:r>
              <a:rPr lang="en-US" sz="4800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with  its impact </a:t>
            </a:r>
            <a:r>
              <a:rPr lang="en-US" sz="4800" dirty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in oral </a:t>
            </a:r>
            <a:r>
              <a:rPr lang="en-US" sz="4800" dirty="0" smtClean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cavity</a:t>
            </a:r>
            <a:endParaRPr lang="ar-SA" sz="4800" dirty="0" smtClean="0">
              <a:solidFill>
                <a:srgbClr val="FF0000"/>
              </a:solidFill>
              <a:latin typeface="Baskerville Old Face" pitchFamily="18" charset="0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114" y="4581213"/>
            <a:ext cx="71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Lecturer  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Reham</a:t>
            </a:r>
            <a:r>
              <a:rPr lang="en-US" dirty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 M.M. AL-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Mosawi</a:t>
            </a:r>
            <a:endParaRPr lang="en-US" dirty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Medical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Microbiology (Bacteriology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)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Lec.Part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  <a:cs typeface="Andalus" pitchFamily="18" charset="-78"/>
              </a:rPr>
              <a:t> 1</a:t>
            </a:r>
            <a:endParaRPr lang="en-US" dirty="0">
              <a:solidFill>
                <a:srgbClr val="002060"/>
              </a:solidFill>
              <a:latin typeface="Arial Rounded MT Bol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38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11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60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al-eman\Desktop\tempFile_٢٠١٦-١٠-١٦-٢٣-٢٢-١٤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91885"/>
            <a:ext cx="8519884" cy="62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286"/>
            <a:ext cx="8229600" cy="2801258"/>
          </a:xfrm>
        </p:spPr>
        <p:txBody>
          <a:bodyPr/>
          <a:lstStyle/>
          <a:p>
            <a:pPr algn="just"/>
            <a:r>
              <a:rPr lang="en-US" dirty="0" smtClean="0"/>
              <a:t>Recently we can  using the  modified </a:t>
            </a:r>
            <a:r>
              <a:rPr lang="en-US" dirty="0"/>
              <a:t>media MRS agar or broth</a:t>
            </a:r>
            <a:r>
              <a:rPr lang="en-US" dirty="0" smtClean="0"/>
              <a:t> by addition of 0.05% cysteine to improve the specificity of this medium for isolating of</a:t>
            </a:r>
            <a:r>
              <a:rPr lang="en-US" i="1" dirty="0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skerville Old Face" pitchFamily="18" charset="0"/>
                <a:cs typeface="Andalus" pitchFamily="18" charset="-78"/>
              </a:rPr>
              <a:t>Lactobacilli</a:t>
            </a:r>
            <a:r>
              <a:rPr lang="en-US" i="1" dirty="0" err="1" smtClean="0">
                <a:solidFill>
                  <a:srgbClr val="FF0000"/>
                </a:solidFill>
              </a:rPr>
              <a:t>.spp</a:t>
            </a:r>
            <a:r>
              <a:rPr lang="en-US" dirty="0" smtClean="0"/>
              <a:t> with pH of media adjusted to 6.5.                                    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130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506E68A6-023D-4741-B8A3-12AD7628EAD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Pathogenesis of Lactobacilli</a:t>
            </a:r>
            <a:br>
              <a:rPr lang="en-US" sz="3600" dirty="0" smtClean="0"/>
            </a:br>
            <a:r>
              <a:rPr lang="en-US" sz="2200" dirty="0" smtClean="0">
                <a:solidFill>
                  <a:srgbClr val="0070C0"/>
                </a:solidFill>
              </a:rPr>
              <a:t>In the mouth , they have been incriminated in the pathogenesis of dental caries.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Dental caries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69143"/>
            <a:ext cx="7848600" cy="493485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000" dirty="0" smtClean="0"/>
              <a:t>Caries is an infectious transmissible disease resulting from tooth  </a:t>
            </a:r>
          </a:p>
          <a:p>
            <a:pPr algn="just" eaLnBrk="1" hangingPunct="1"/>
            <a:r>
              <a:rPr lang="en-US" sz="2000" dirty="0" smtClean="0"/>
              <a:t>adherent bacteria that metabolize sugars to produce acid which   </a:t>
            </a:r>
          </a:p>
          <a:p>
            <a:pPr algn="just" eaLnBrk="1" hangingPunct="1"/>
            <a:r>
              <a:rPr lang="en-US" sz="2000" dirty="0" smtClean="0"/>
              <a:t>ultimately demineralize tooth structure and, if left untreated, can   </a:t>
            </a:r>
          </a:p>
          <a:p>
            <a:pPr algn="just" eaLnBrk="1" hangingPunct="1"/>
            <a:r>
              <a:rPr lang="en-US" sz="2000" dirty="0" smtClean="0"/>
              <a:t>progress to a cavity.                                                                        </a:t>
            </a:r>
            <a:br>
              <a:rPr lang="en-US" sz="2000" dirty="0" smtClean="0"/>
            </a:br>
            <a:endParaRPr lang="en-US" sz="2000" dirty="0" smtClean="0"/>
          </a:p>
        </p:txBody>
      </p:sp>
      <p:grpSp>
        <p:nvGrpSpPr>
          <p:cNvPr id="5" name="Diagram 2"/>
          <p:cNvGrpSpPr>
            <a:grpSpLocks/>
          </p:cNvGrpSpPr>
          <p:nvPr/>
        </p:nvGrpSpPr>
        <p:grpSpPr bwMode="auto">
          <a:xfrm>
            <a:off x="2061030" y="2786743"/>
            <a:ext cx="7765142" cy="4673600"/>
            <a:chOff x="1984" y="1670"/>
            <a:chExt cx="1696" cy="1899"/>
          </a:xfrm>
        </p:grpSpPr>
        <p:sp>
          <p:nvSpPr>
            <p:cNvPr id="6" name="_s1028"/>
            <p:cNvSpPr>
              <a:spLocks noChangeArrowheads="1" noTextEdit="1"/>
            </p:cNvSpPr>
            <p:nvPr/>
          </p:nvSpPr>
          <p:spPr bwMode="auto">
            <a:xfrm>
              <a:off x="2688" y="2367"/>
              <a:ext cx="288" cy="28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8" name="_s1029"/>
            <p:cNvSpPr>
              <a:spLocks noChangeArrowheads="1"/>
            </p:cNvSpPr>
            <p:nvPr/>
          </p:nvSpPr>
          <p:spPr bwMode="auto">
            <a:xfrm>
              <a:off x="2688" y="2267"/>
              <a:ext cx="28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137319" tIns="68659" rIns="137319" bIns="686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Teeth</a:t>
              </a:r>
            </a:p>
          </p:txBody>
        </p:sp>
        <p:sp>
          <p:nvSpPr>
            <p:cNvPr id="9" name="_s1030"/>
            <p:cNvSpPr>
              <a:spLocks noChangeArrowheads="1" noTextEdit="1"/>
            </p:cNvSpPr>
            <p:nvPr/>
          </p:nvSpPr>
          <p:spPr bwMode="auto">
            <a:xfrm>
              <a:off x="2797" y="2476"/>
              <a:ext cx="288" cy="28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4699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10" name="_s1031"/>
            <p:cNvSpPr>
              <a:spLocks noChangeArrowheads="1"/>
            </p:cNvSpPr>
            <p:nvPr/>
          </p:nvSpPr>
          <p:spPr bwMode="auto">
            <a:xfrm>
              <a:off x="3113" y="2584"/>
              <a:ext cx="28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Time</a:t>
              </a:r>
            </a:p>
          </p:txBody>
        </p:sp>
        <p:sp>
          <p:nvSpPr>
            <p:cNvPr id="11" name="_s1032"/>
            <p:cNvSpPr>
              <a:spLocks noChangeArrowheads="1" noTextEdit="1"/>
            </p:cNvSpPr>
            <p:nvPr/>
          </p:nvSpPr>
          <p:spPr bwMode="auto">
            <a:xfrm>
              <a:off x="2688" y="2585"/>
              <a:ext cx="288" cy="287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12" name="_s1033"/>
            <p:cNvSpPr>
              <a:spLocks noChangeArrowheads="1"/>
            </p:cNvSpPr>
            <p:nvPr/>
          </p:nvSpPr>
          <p:spPr bwMode="auto">
            <a:xfrm>
              <a:off x="2688" y="2900"/>
              <a:ext cx="28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137319" tIns="68659" rIns="137319" bIns="686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Carbohydrate</a:t>
              </a:r>
            </a:p>
          </p:txBody>
        </p:sp>
        <p:sp>
          <p:nvSpPr>
            <p:cNvPr id="13" name="_s1034"/>
            <p:cNvSpPr>
              <a:spLocks noChangeArrowheads="1" noTextEdit="1"/>
            </p:cNvSpPr>
            <p:nvPr/>
          </p:nvSpPr>
          <p:spPr bwMode="auto">
            <a:xfrm>
              <a:off x="2579" y="2476"/>
              <a:ext cx="288" cy="287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14" name="_s1035"/>
            <p:cNvSpPr>
              <a:spLocks noChangeArrowheads="1"/>
            </p:cNvSpPr>
            <p:nvPr/>
          </p:nvSpPr>
          <p:spPr bwMode="auto">
            <a:xfrm>
              <a:off x="2263" y="2584"/>
              <a:ext cx="28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137319" tIns="68659" rIns="137319" bIns="686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Bacteria </a:t>
              </a:r>
            </a:p>
          </p:txBody>
        </p:sp>
      </p:grp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225587" y="355237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</a:rPr>
              <a:t>Caries</a:t>
            </a:r>
          </a:p>
        </p:txBody>
      </p:sp>
      <p:pic>
        <p:nvPicPr>
          <p:cNvPr id="16" name="Picture 6" descr="caries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8" y="3287542"/>
            <a:ext cx="2274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158038" cy="671513"/>
          </a:xfrm>
        </p:spPr>
        <p:txBody>
          <a:bodyPr>
            <a:normAutofit fontScale="90000"/>
          </a:bodyPr>
          <a:lstStyle/>
          <a:p>
            <a:r>
              <a:rPr lang="en-US" sz="4900" b="1" i="1" dirty="0" smtClean="0"/>
              <a:t>Lactobacilli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600" b="1" i="1" dirty="0" smtClean="0"/>
              <a:t>characteristics</a:t>
            </a:r>
            <a:endParaRPr lang="en-US" sz="3600" b="1" i="1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91000"/>
          </a:xfrm>
        </p:spPr>
        <p:txBody>
          <a:bodyPr>
            <a:normAutofit/>
          </a:bodyPr>
          <a:lstStyle/>
          <a:p>
            <a:pPr algn="just" rtl="0">
              <a:lnSpc>
                <a:spcPct val="80000"/>
              </a:lnSpc>
            </a:pPr>
            <a:r>
              <a:rPr lang="en-US" sz="2400" dirty="0" smtClean="0"/>
              <a:t> Gram-positive , non-spore forming , some </a:t>
            </a:r>
            <a:r>
              <a:rPr lang="en-US" sz="2400" dirty="0" err="1" smtClean="0"/>
              <a:t>strians</a:t>
            </a:r>
            <a:r>
              <a:rPr lang="en-US" sz="2400" dirty="0" smtClean="0"/>
              <a:t> are non-motile while </a:t>
            </a:r>
            <a:r>
              <a:rPr lang="en-US" sz="2400" dirty="0" err="1" smtClean="0"/>
              <a:t>afew</a:t>
            </a:r>
            <a:r>
              <a:rPr lang="en-US" sz="2400" dirty="0" smtClean="0"/>
              <a:t> </a:t>
            </a:r>
            <a:r>
              <a:rPr lang="en-US" sz="2400" dirty="0" err="1" smtClean="0"/>
              <a:t>strians</a:t>
            </a:r>
            <a:r>
              <a:rPr lang="en-US" sz="2400" dirty="0" smtClean="0"/>
              <a:t> are motile by </a:t>
            </a:r>
            <a:r>
              <a:rPr lang="en-US" sz="2400" dirty="0" err="1" smtClean="0"/>
              <a:t>peritrichous</a:t>
            </a:r>
            <a:r>
              <a:rPr lang="en-US" sz="2400" dirty="0" smtClean="0"/>
              <a:t> flagella, </a:t>
            </a:r>
            <a:r>
              <a:rPr lang="en-US" sz="2400" dirty="0" err="1" smtClean="0"/>
              <a:t>nonpigmented</a:t>
            </a:r>
            <a:r>
              <a:rPr lang="en-US" sz="2400" dirty="0" smtClean="0"/>
              <a:t> ,facultative anaerobic or </a:t>
            </a:r>
            <a:r>
              <a:rPr lang="en-US" sz="2400" dirty="0" err="1" smtClean="0"/>
              <a:t>microaerophilic</a:t>
            </a:r>
            <a:r>
              <a:rPr lang="en-US" sz="2400" dirty="0" smtClean="0"/>
              <a:t> , these are straight or curved rods that , like </a:t>
            </a:r>
            <a:r>
              <a:rPr lang="en-US" sz="2400" dirty="0" err="1" smtClean="0"/>
              <a:t>corynebacteria</a:t>
            </a:r>
            <a:r>
              <a:rPr lang="en-US" sz="2400" dirty="0" smtClean="0"/>
              <a:t> , frequently show bipolar bodies due to the presence of metachromatic granules </a:t>
            </a:r>
            <a:r>
              <a:rPr lang="en-US" dirty="0">
                <a:cs typeface="Arial" pitchFamily="34" charset="0"/>
              </a:rPr>
              <a:t>that give the rod a beaded appearance</a:t>
            </a:r>
            <a:r>
              <a:rPr lang="en-US" dirty="0" smtClean="0">
                <a:cs typeface="Arial" pitchFamily="34" charset="0"/>
              </a:rPr>
              <a:t>.</a:t>
            </a:r>
            <a:r>
              <a:rPr lang="en-US" sz="2400" dirty="0" smtClean="0"/>
              <a:t> which are commonly isolated from the oral cavity.                           </a:t>
            </a:r>
          </a:p>
          <a:p>
            <a:pPr algn="just" rtl="0">
              <a:lnSpc>
                <a:spcPct val="80000"/>
              </a:lnSpc>
            </a:pPr>
            <a:r>
              <a:rPr lang="en-US" sz="2400" dirty="0" smtClean="0"/>
              <a:t> The catalase  test negative                                                                              </a:t>
            </a:r>
            <a:endParaRPr lang="en-US" sz="2400" dirty="0"/>
          </a:p>
          <a:p>
            <a:pPr algn="just" rtl="0">
              <a:lnSpc>
                <a:spcPct val="80000"/>
              </a:lnSpc>
            </a:pPr>
            <a:r>
              <a:rPr lang="en-US" sz="2400" dirty="0" smtClean="0"/>
              <a:t>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6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1766660"/>
            <a:ext cx="3976914" cy="36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Jose Arias\My Documents\My Pictures\corynobacteri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766660"/>
            <a:ext cx="3323772" cy="38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9943" y="5856905"/>
            <a:ext cx="265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Corynebacterium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91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  <a:latin typeface="Chalkboard" charset="0"/>
              </a:rPr>
              <a:t>Lactobacillus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1800" dirty="0">
                <a:latin typeface="Verdana" pitchFamily="34" charset="0"/>
              </a:rPr>
              <a:t>Gram +</a:t>
            </a:r>
            <a:r>
              <a:rPr lang="en-US" sz="1800" dirty="0" err="1">
                <a:latin typeface="Verdana" pitchFamily="34" charset="0"/>
              </a:rPr>
              <a:t>ve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bacilli  , alpha </a:t>
            </a:r>
            <a:r>
              <a:rPr lang="en-US" sz="1800" dirty="0">
                <a:latin typeface="Verdana" pitchFamily="34" charset="0"/>
              </a:rPr>
              <a:t>or non hemolytic.</a:t>
            </a:r>
          </a:p>
          <a:p>
            <a:pPr algn="l" rtl="0"/>
            <a:r>
              <a:rPr lang="en-US" sz="1800" i="1" dirty="0">
                <a:latin typeface="Verdana" pitchFamily="34" charset="0"/>
              </a:rPr>
              <a:t>L. </a:t>
            </a:r>
            <a:r>
              <a:rPr lang="en-US" sz="1800" i="1" dirty="0" err="1">
                <a:latin typeface="Verdana" pitchFamily="34" charset="0"/>
              </a:rPr>
              <a:t>casei</a:t>
            </a:r>
            <a:r>
              <a:rPr lang="en-US" sz="1800" i="1" dirty="0">
                <a:latin typeface="Verdana" pitchFamily="34" charset="0"/>
              </a:rPr>
              <a:t>, L. </a:t>
            </a:r>
            <a:r>
              <a:rPr lang="en-US" sz="1800" i="1" dirty="0" err="1">
                <a:latin typeface="Verdana" pitchFamily="34" charset="0"/>
              </a:rPr>
              <a:t>rhamnosus</a:t>
            </a:r>
            <a:r>
              <a:rPr lang="en-US" sz="1800" i="1" dirty="0">
                <a:latin typeface="Verdana" pitchFamily="34" charset="0"/>
              </a:rPr>
              <a:t>, L. acidophilus, L. </a:t>
            </a:r>
            <a:r>
              <a:rPr lang="en-US" sz="1800" i="1" dirty="0" err="1">
                <a:latin typeface="Verdana" pitchFamily="34" charset="0"/>
              </a:rPr>
              <a:t>oris</a:t>
            </a:r>
            <a:endParaRPr lang="en-US" sz="1800" dirty="0">
              <a:latin typeface="Verdana" pitchFamily="34" charset="0"/>
            </a:endParaRPr>
          </a:p>
          <a:p>
            <a:pPr algn="l" rtl="0"/>
            <a:r>
              <a:rPr lang="en-US" sz="1800" dirty="0">
                <a:latin typeface="Verdana" pitchFamily="34" charset="0"/>
              </a:rPr>
              <a:t>Ferment carbohydrates to form acids (</a:t>
            </a:r>
            <a:r>
              <a:rPr lang="en-US" sz="1800" dirty="0" err="1">
                <a:latin typeface="Verdana" pitchFamily="34" charset="0"/>
              </a:rPr>
              <a:t>acidogenic</a:t>
            </a:r>
            <a:r>
              <a:rPr lang="en-US" sz="1800" dirty="0">
                <a:latin typeface="Verdana" pitchFamily="34" charset="0"/>
              </a:rPr>
              <a:t>)</a:t>
            </a:r>
          </a:p>
          <a:p>
            <a:pPr algn="l" rtl="0"/>
            <a:r>
              <a:rPr lang="en-US" sz="1800" dirty="0">
                <a:latin typeface="Verdana" pitchFamily="34" charset="0"/>
              </a:rPr>
              <a:t>Tolerate acid (</a:t>
            </a:r>
            <a:r>
              <a:rPr lang="en-US" sz="1800" dirty="0" err="1">
                <a:latin typeface="Verdana" pitchFamily="34" charset="0"/>
              </a:rPr>
              <a:t>aciduric</a:t>
            </a:r>
            <a:r>
              <a:rPr lang="en-US" sz="1800" dirty="0">
                <a:latin typeface="Verdana" pitchFamily="34" charset="0"/>
              </a:rPr>
              <a:t>)</a:t>
            </a:r>
          </a:p>
          <a:p>
            <a:pPr algn="l" rtl="0"/>
            <a:endParaRPr lang="en-US" sz="1800" dirty="0" smtClean="0">
              <a:latin typeface="Verdana" pitchFamily="34" charset="0"/>
            </a:endParaRPr>
          </a:p>
          <a:p>
            <a:pPr algn="l" rtl="0"/>
            <a:r>
              <a:rPr lang="en-US" sz="1800" dirty="0" smtClean="0">
                <a:latin typeface="Verdana" pitchFamily="34" charset="0"/>
              </a:rPr>
              <a:t>Major </a:t>
            </a:r>
            <a:r>
              <a:rPr lang="en-US" sz="1800" dirty="0">
                <a:latin typeface="Verdana" pitchFamily="34" charset="0"/>
              </a:rPr>
              <a:t>members of the normal flora of the vagina.  The lactic acid </a:t>
            </a:r>
            <a:r>
              <a:rPr lang="en-US" sz="1800" dirty="0" smtClean="0">
                <a:latin typeface="Verdana" pitchFamily="34" charset="0"/>
              </a:rPr>
              <a:t> product </a:t>
            </a:r>
            <a:r>
              <a:rPr lang="en-US" sz="1800" dirty="0">
                <a:latin typeface="Verdana" pitchFamily="34" charset="0"/>
              </a:rPr>
              <a:t>of </a:t>
            </a:r>
            <a:r>
              <a:rPr lang="en-US" sz="1800" dirty="0" smtClean="0">
                <a:latin typeface="Verdana" pitchFamily="34" charset="0"/>
              </a:rPr>
              <a:t>their (</a:t>
            </a:r>
            <a:r>
              <a:rPr lang="en-US" sz="1800" dirty="0" err="1" smtClean="0">
                <a:latin typeface="Verdana" pitchFamily="34" charset="0"/>
              </a:rPr>
              <a:t>Lactobacillus.spp</a:t>
            </a:r>
            <a:r>
              <a:rPr lang="en-US" sz="1800" dirty="0" smtClean="0">
                <a:latin typeface="Verdana" pitchFamily="34" charset="0"/>
              </a:rPr>
              <a:t>)  </a:t>
            </a:r>
            <a:r>
              <a:rPr lang="en-US" sz="1800" dirty="0">
                <a:latin typeface="Verdana" pitchFamily="34" charset="0"/>
              </a:rPr>
              <a:t>metabolism helps to </a:t>
            </a:r>
            <a:r>
              <a:rPr lang="en-US" sz="1800" dirty="0" smtClean="0">
                <a:latin typeface="Verdana" pitchFamily="34" charset="0"/>
              </a:rPr>
              <a:t>maintain   </a:t>
            </a:r>
            <a:r>
              <a:rPr lang="en-US" sz="1800" dirty="0">
                <a:latin typeface="Verdana" pitchFamily="34" charset="0"/>
              </a:rPr>
              <a:t>the low pH of the normal female genital tract that inhibits the </a:t>
            </a:r>
            <a:r>
              <a:rPr lang="en-US" sz="1800" dirty="0" smtClean="0">
                <a:latin typeface="Verdana" pitchFamily="34" charset="0"/>
              </a:rPr>
              <a:t>      </a:t>
            </a:r>
            <a:r>
              <a:rPr lang="ar-IQ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growth </a:t>
            </a:r>
            <a:r>
              <a:rPr lang="en-US" sz="1800" dirty="0">
                <a:latin typeface="Verdana" pitchFamily="34" charset="0"/>
              </a:rPr>
              <a:t>of </a:t>
            </a:r>
            <a:r>
              <a:rPr lang="en-US" sz="1800" dirty="0" smtClean="0">
                <a:latin typeface="Verdana" pitchFamily="34" charset="0"/>
              </a:rPr>
              <a:t>pathogens </a:t>
            </a:r>
            <a:r>
              <a:rPr lang="en-US" sz="1800" dirty="0">
                <a:latin typeface="Verdana" pitchFamily="34" charset="0"/>
              </a:rPr>
              <a:t>. Rarely cause disease                                                     </a:t>
            </a:r>
            <a:endParaRPr lang="en-US" sz="1800" dirty="0" smtClean="0">
              <a:latin typeface="Verdana" pitchFamily="34" charset="0"/>
            </a:endParaRPr>
          </a:p>
          <a:p>
            <a:pPr marL="0" indent="0" algn="l" rtl="0">
              <a:buNone/>
            </a:pPr>
            <a:r>
              <a:rPr lang="en-US" sz="1800" dirty="0" smtClean="0">
                <a:latin typeface="Verdana" pitchFamily="34" charset="0"/>
              </a:rPr>
              <a:t>                                            </a:t>
            </a:r>
          </a:p>
          <a:p>
            <a:pPr algn="l" rtl="0"/>
            <a:endParaRPr lang="en-US" sz="1800" dirty="0">
              <a:latin typeface="Verdana" pitchFamily="34" charset="0"/>
            </a:endParaRPr>
          </a:p>
          <a:p>
            <a:pPr algn="ctr" rtl="0"/>
            <a:r>
              <a:rPr lang="en-US" sz="1800" dirty="0">
                <a:latin typeface="Verdana" pitchFamily="34" charset="0"/>
              </a:rPr>
              <a:t>Lactobacilli in the oral cavity probably 			contribute to acid formation that leads to 			</a:t>
            </a:r>
            <a:r>
              <a:rPr lang="en-US" sz="1800" dirty="0" smtClean="0">
                <a:latin typeface="Verdana" pitchFamily="34" charset="0"/>
              </a:rPr>
              <a:t>dental </a:t>
            </a:r>
            <a:r>
              <a:rPr lang="en-US" sz="1800" dirty="0">
                <a:latin typeface="Verdana" pitchFamily="34" charset="0"/>
              </a:rPr>
              <a:t>caries. </a:t>
            </a:r>
            <a:endParaRPr lang="ar-IQ" sz="1800" dirty="0" smtClean="0">
              <a:latin typeface="Verdana" pitchFamily="34" charset="0"/>
            </a:endParaRPr>
          </a:p>
          <a:p>
            <a:pPr algn="l" rtl="0"/>
            <a:endParaRPr lang="ar-IQ" sz="1800" dirty="0">
              <a:latin typeface="Verdana" pitchFamily="34" charset="0"/>
            </a:endParaRPr>
          </a:p>
          <a:p>
            <a:pPr algn="l" rtl="0"/>
            <a:r>
              <a:rPr lang="en-US" sz="1800" dirty="0"/>
              <a:t>Cariogenic, highly </a:t>
            </a:r>
            <a:r>
              <a:rPr lang="en-US" sz="1800" dirty="0" err="1"/>
              <a:t>acidogenic</a:t>
            </a:r>
            <a:r>
              <a:rPr lang="en-US" sz="1800" dirty="0"/>
              <a:t> organisms, </a:t>
            </a:r>
            <a:r>
              <a:rPr lang="en-US" sz="1800" dirty="0" smtClean="0"/>
              <a:t>and not </a:t>
            </a:r>
            <a:r>
              <a:rPr lang="en-US" sz="1800" dirty="0"/>
              <a:t>early work implicated </a:t>
            </a:r>
            <a:r>
              <a:rPr lang="en-US" sz="1800" dirty="0" smtClean="0"/>
              <a:t>of lactobacilli </a:t>
            </a:r>
            <a:r>
              <a:rPr lang="en-US" sz="1800" dirty="0"/>
              <a:t>in the initiation of dental caries.</a:t>
            </a:r>
            <a:endParaRPr lang="ar-IQ" sz="1800" dirty="0" smtClean="0">
              <a:latin typeface="Verdana" pitchFamily="34" charset="0"/>
            </a:endParaRPr>
          </a:p>
          <a:p>
            <a:pPr algn="l" rtl="0"/>
            <a:endParaRPr lang="en-US" sz="1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5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0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21343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1026" name="Picture 2" descr="C:\Users\al-eman\Desktop\Screenshot_٢٠١٦-١٠-١٦-٢٣-٢١-٠٦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4058"/>
            <a:ext cx="8338457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6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51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84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-lactobaciili-and-its-impact-in-oral-cavity-9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07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530</TotalTime>
  <Words>257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PowerPoint Presentation</vt:lpstr>
      <vt:lpstr>Lactobacilli characteristics</vt:lpstr>
      <vt:lpstr>PowerPoint Presentation</vt:lpstr>
      <vt:lpstr>Lactobacillus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Pathogenesis of Lactobacilli In the mouth , they have been incriminated in the pathogenesis of dental caries.  Dental caries </vt:lpstr>
    </vt:vector>
  </TitlesOfParts>
  <Company>كلية طب الاسنان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غادة عصام عبدالامير</dc:creator>
  <cp:lastModifiedBy>al-eman</cp:lastModifiedBy>
  <cp:revision>56</cp:revision>
  <cp:lastPrinted>2016-10-21T17:35:58Z</cp:lastPrinted>
  <dcterms:created xsi:type="dcterms:W3CDTF">2016-05-07T19:07:45Z</dcterms:created>
  <dcterms:modified xsi:type="dcterms:W3CDTF">2018-12-19T07:00:01Z</dcterms:modified>
</cp:coreProperties>
</file>